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1" r:id="rId1"/>
  </p:sldMasterIdLst>
  <p:sldIdLst>
    <p:sldId id="256" r:id="rId2"/>
    <p:sldId id="257" r:id="rId3"/>
    <p:sldId id="258" r:id="rId4"/>
    <p:sldId id="259" r:id="rId5"/>
    <p:sldId id="275" r:id="rId6"/>
    <p:sldId id="260" r:id="rId7"/>
    <p:sldId id="261" r:id="rId8"/>
    <p:sldId id="263" r:id="rId9"/>
    <p:sldId id="262" r:id="rId10"/>
    <p:sldId id="264" r:id="rId11"/>
    <p:sldId id="276" r:id="rId12"/>
    <p:sldId id="265" r:id="rId13"/>
    <p:sldId id="266" r:id="rId14"/>
    <p:sldId id="267" r:id="rId15"/>
    <p:sldId id="277" r:id="rId16"/>
    <p:sldId id="268" r:id="rId17"/>
    <p:sldId id="269" r:id="rId18"/>
    <p:sldId id="270" r:id="rId19"/>
    <p:sldId id="271" r:id="rId20"/>
    <p:sldId id="272" r:id="rId21"/>
    <p:sldId id="278" r:id="rId22"/>
    <p:sldId id="273" r:id="rId23"/>
    <p:sldId id="274"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35184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67277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41582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32930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04124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74318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9405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20236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29646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7102033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397946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02111984F56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67380014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3583850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6885458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8072638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89940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4509A250-FF31-4206-8172-F9D3106AACB1}" type="datetimeFigureOut">
              <a:rPr lang="en-US" smtClean="0"/>
              <a:t>2/1/2022</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4036456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509A250-FF31-4206-8172-F9D3106AACB1}" type="datetimeFigureOut">
              <a:rPr lang="en-US" smtClean="0"/>
              <a:t>2/1/2022</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07221057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5.pn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72AE0-34D2-4710-8417-2C9DCA40D940}"/>
              </a:ext>
            </a:extLst>
          </p:cNvPr>
          <p:cNvSpPr>
            <a:spLocks noGrp="1"/>
          </p:cNvSpPr>
          <p:nvPr>
            <p:ph type="ctrTitle"/>
          </p:nvPr>
        </p:nvSpPr>
        <p:spPr>
          <a:xfrm>
            <a:off x="1029120" y="494950"/>
            <a:ext cx="8825658" cy="3329581"/>
          </a:xfrm>
        </p:spPr>
        <p:txBody>
          <a:bodyPr/>
          <a:lstStyle/>
          <a:p>
            <a:r>
              <a:rPr lang="en-US" sz="7200" b="1" dirty="0">
                <a:solidFill>
                  <a:schemeClr val="accent3">
                    <a:lumMod val="20000"/>
                    <a:lumOff val="80000"/>
                  </a:schemeClr>
                </a:solidFill>
              </a:rPr>
              <a:t>Study Note - 2</a:t>
            </a:r>
            <a:endParaRPr lang="en-IN" sz="7200" b="1" dirty="0">
              <a:solidFill>
                <a:schemeClr val="accent3">
                  <a:lumMod val="20000"/>
                  <a:lumOff val="80000"/>
                </a:schemeClr>
              </a:solidFill>
            </a:endParaRPr>
          </a:p>
        </p:txBody>
      </p:sp>
      <p:sp>
        <p:nvSpPr>
          <p:cNvPr id="3" name="Subtitle 2">
            <a:extLst>
              <a:ext uri="{FF2B5EF4-FFF2-40B4-BE49-F238E27FC236}">
                <a16:creationId xmlns:a16="http://schemas.microsoft.com/office/drawing/2014/main" id="{9D22A3A7-484E-475C-95DC-4FAB3D2537D1}"/>
              </a:ext>
            </a:extLst>
          </p:cNvPr>
          <p:cNvSpPr>
            <a:spLocks noGrp="1"/>
          </p:cNvSpPr>
          <p:nvPr>
            <p:ph type="subTitle" idx="1"/>
          </p:nvPr>
        </p:nvSpPr>
        <p:spPr>
          <a:xfrm>
            <a:off x="1758962" y="4466986"/>
            <a:ext cx="8825658" cy="1245915"/>
          </a:xfrm>
        </p:spPr>
        <p:txBody>
          <a:bodyPr>
            <a:normAutofit/>
          </a:bodyPr>
          <a:lstStyle/>
          <a:p>
            <a:pPr algn="ctr"/>
            <a:r>
              <a:rPr lang="en-US" sz="6000" b="1" dirty="0">
                <a:solidFill>
                  <a:schemeClr val="tx2">
                    <a:lumMod val="10000"/>
                  </a:schemeClr>
                </a:solidFill>
                <a:latin typeface="Arial Rounded MT Bold" panose="020F0704030504030204" pitchFamily="34" charset="0"/>
              </a:rPr>
              <a:t>FORMS OF MARKET</a:t>
            </a:r>
            <a:endParaRPr lang="en-IN" sz="6000" b="1" dirty="0">
              <a:solidFill>
                <a:schemeClr val="tx2">
                  <a:lumMod val="10000"/>
                </a:schemeClr>
              </a:solidFill>
              <a:latin typeface="Arial Rounded MT Bold" panose="020F0704030504030204" pitchFamily="34" charset="0"/>
            </a:endParaRPr>
          </a:p>
        </p:txBody>
      </p:sp>
    </p:spTree>
    <p:extLst>
      <p:ext uri="{BB962C8B-B14F-4D97-AF65-F5344CB8AC3E}">
        <p14:creationId xmlns:p14="http://schemas.microsoft.com/office/powerpoint/2010/main" val="3514053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28123-F98D-4B21-871D-386F0A567344}"/>
              </a:ext>
            </a:extLst>
          </p:cNvPr>
          <p:cNvSpPr>
            <a:spLocks noGrp="1"/>
          </p:cNvSpPr>
          <p:nvPr>
            <p:ph type="title"/>
          </p:nvPr>
        </p:nvSpPr>
        <p:spPr/>
        <p:txBody>
          <a:bodyPr/>
          <a:lstStyle/>
          <a:p>
            <a:pPr algn="ctr"/>
            <a:r>
              <a:rPr lang="en-IN" dirty="0"/>
              <a:t>Market</a:t>
            </a:r>
          </a:p>
        </p:txBody>
      </p:sp>
      <p:sp>
        <p:nvSpPr>
          <p:cNvPr id="3" name="Content Placeholder 2">
            <a:extLst>
              <a:ext uri="{FF2B5EF4-FFF2-40B4-BE49-F238E27FC236}">
                <a16:creationId xmlns:a16="http://schemas.microsoft.com/office/drawing/2014/main" id="{DE2918DA-1A44-4675-B096-9D243551D19A}"/>
              </a:ext>
            </a:extLst>
          </p:cNvPr>
          <p:cNvSpPr>
            <a:spLocks noGrp="1"/>
          </p:cNvSpPr>
          <p:nvPr>
            <p:ph idx="1"/>
          </p:nvPr>
        </p:nvSpPr>
        <p:spPr/>
        <p:txBody>
          <a:bodyPr>
            <a:normAutofit fontScale="92500" lnSpcReduction="10000"/>
          </a:bodyPr>
          <a:lstStyle/>
          <a:p>
            <a:r>
              <a:rPr lang="en-US" dirty="0"/>
              <a:t>In economics, market means a social system through which the sellers and purchasers of a commodity or a service (or a group of commodities and services) can interact with each other.</a:t>
            </a:r>
          </a:p>
          <a:p>
            <a:pPr marL="0" indent="0">
              <a:buNone/>
            </a:pPr>
            <a:r>
              <a:rPr lang="en-US" dirty="0"/>
              <a:t>• They can participate in sale and purchase. • Market does not refer to a particular place or location.</a:t>
            </a:r>
          </a:p>
          <a:p>
            <a:pPr marL="0" indent="0">
              <a:buNone/>
            </a:pPr>
            <a:r>
              <a:rPr lang="en-US" dirty="0"/>
              <a:t>• It refers to an institutional relationship between purchasers and sellers. </a:t>
            </a:r>
          </a:p>
          <a:p>
            <a:pPr marL="0" indent="0">
              <a:buNone/>
            </a:pPr>
            <a:r>
              <a:rPr lang="en-US" dirty="0"/>
              <a:t>• Market is an arrangement which links buyers and sellers. • A market can be of different types. </a:t>
            </a:r>
          </a:p>
          <a:p>
            <a:pPr marL="0" indent="0">
              <a:buNone/>
            </a:pPr>
            <a:r>
              <a:rPr lang="en-US" dirty="0"/>
              <a:t>• The market differ from one another due to differences in the number of buyers, number of sellers, nature of the product, influence over price, availability of information, conditions of supply etc.</a:t>
            </a:r>
            <a:endParaRPr lang="en-IN" dirty="0"/>
          </a:p>
        </p:txBody>
      </p:sp>
    </p:spTree>
    <p:extLst>
      <p:ext uri="{BB962C8B-B14F-4D97-AF65-F5344CB8AC3E}">
        <p14:creationId xmlns:p14="http://schemas.microsoft.com/office/powerpoint/2010/main" val="3716136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A212A-3434-4601-8664-9612BD8DCDAA}"/>
              </a:ext>
            </a:extLst>
          </p:cNvPr>
          <p:cNvSpPr>
            <a:spLocks noGrp="1"/>
          </p:cNvSpPr>
          <p:nvPr>
            <p:ph type="title"/>
          </p:nvPr>
        </p:nvSpPr>
        <p:spPr/>
        <p:txBody>
          <a:bodyPr/>
          <a:lstStyle/>
          <a:p>
            <a:r>
              <a:rPr lang="en-US" dirty="0"/>
              <a:t>Economists discuss four broad categories of market structures:</a:t>
            </a:r>
            <a:endParaRPr lang="en-IN" dirty="0"/>
          </a:p>
        </p:txBody>
      </p:sp>
      <p:pic>
        <p:nvPicPr>
          <p:cNvPr id="1026" name="Picture 2" descr="Market Structure - Overview, Distinct Features, Types">
            <a:extLst>
              <a:ext uri="{FF2B5EF4-FFF2-40B4-BE49-F238E27FC236}">
                <a16:creationId xmlns:a16="http://schemas.microsoft.com/office/drawing/2014/main" id="{24B523E8-6DD8-4190-A600-CBAFE3990352}"/>
              </a:ext>
            </a:extLst>
          </p:cNvPr>
          <p:cNvPicPr>
            <a:picLocks noGrp="1" noChangeAspect="1" noChangeArrowheads="1"/>
          </p:cNvPicPr>
          <p:nvPr>
            <p:ph idx="1"/>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2030136"/>
            <a:ext cx="12130480" cy="4630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842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2A558-6E42-4EC8-969D-89A633F695E9}"/>
              </a:ext>
            </a:extLst>
          </p:cNvPr>
          <p:cNvSpPr>
            <a:spLocks noGrp="1"/>
          </p:cNvSpPr>
          <p:nvPr>
            <p:ph type="title"/>
          </p:nvPr>
        </p:nvSpPr>
        <p:spPr/>
        <p:txBody>
          <a:bodyPr/>
          <a:lstStyle/>
          <a:p>
            <a:pPr algn="ctr"/>
            <a:r>
              <a:rPr lang="en-IN" dirty="0"/>
              <a:t>1. </a:t>
            </a:r>
            <a:r>
              <a:rPr lang="en-IN" sz="4400" b="1" dirty="0">
                <a:latin typeface="Arial Rounded MT Bold" panose="020F0704030504030204" pitchFamily="34" charset="0"/>
              </a:rPr>
              <a:t>Perfect Competition</a:t>
            </a:r>
            <a:endParaRPr lang="en-IN" b="1" dirty="0">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25A89389-7237-4341-B457-EA6973F1DF6F}"/>
              </a:ext>
            </a:extLst>
          </p:cNvPr>
          <p:cNvSpPr>
            <a:spLocks noGrp="1"/>
          </p:cNvSpPr>
          <p:nvPr>
            <p:ph idx="1"/>
          </p:nvPr>
        </p:nvSpPr>
        <p:spPr/>
        <p:txBody>
          <a:bodyPr>
            <a:normAutofit/>
          </a:bodyPr>
          <a:lstStyle/>
          <a:p>
            <a:r>
              <a:rPr lang="en-US" sz="3200" b="1" dirty="0"/>
              <a:t>Pure or perfect competition is a </a:t>
            </a:r>
            <a:r>
              <a:rPr lang="en-US" sz="3200" b="1" dirty="0">
                <a:solidFill>
                  <a:schemeClr val="accent3"/>
                </a:solidFill>
              </a:rPr>
              <a:t>theoretical market structure</a:t>
            </a:r>
            <a:r>
              <a:rPr lang="en-US" sz="3200" b="1" dirty="0"/>
              <a:t> in which the following criteria are met: All firms sell an identical product </a:t>
            </a:r>
            <a:r>
              <a:rPr lang="en-US" sz="3200" b="1" dirty="0">
                <a:solidFill>
                  <a:schemeClr val="accent3"/>
                </a:solidFill>
              </a:rPr>
              <a:t>(the product is a "commodity" or "homogeneous")</a:t>
            </a:r>
            <a:r>
              <a:rPr lang="en-US" sz="3200" b="1" dirty="0"/>
              <a:t>.</a:t>
            </a:r>
          </a:p>
          <a:p>
            <a:endParaRPr lang="en-US" sz="3200" b="1" dirty="0"/>
          </a:p>
          <a:p>
            <a:r>
              <a:rPr lang="en-US" sz="3200" b="1" dirty="0"/>
              <a:t> All firms are </a:t>
            </a:r>
            <a:r>
              <a:rPr lang="en-US" sz="3200" b="1" dirty="0">
                <a:solidFill>
                  <a:schemeClr val="accent3"/>
                </a:solidFill>
              </a:rPr>
              <a:t>price takers </a:t>
            </a:r>
            <a:r>
              <a:rPr lang="en-US" sz="3200" b="1" dirty="0"/>
              <a:t>(they cannot influence the market price of their product).</a:t>
            </a:r>
            <a:endParaRPr lang="en-IN" sz="3200" b="1" dirty="0"/>
          </a:p>
        </p:txBody>
      </p:sp>
    </p:spTree>
    <p:extLst>
      <p:ext uri="{BB962C8B-B14F-4D97-AF65-F5344CB8AC3E}">
        <p14:creationId xmlns:p14="http://schemas.microsoft.com/office/powerpoint/2010/main" val="2592058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9298E1-5574-41F4-B804-8A96C95540A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703585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56F13-4834-4DE1-A703-1E8FF6E4BCEB}"/>
              </a:ext>
            </a:extLst>
          </p:cNvPr>
          <p:cNvSpPr>
            <a:spLocks noGrp="1"/>
          </p:cNvSpPr>
          <p:nvPr>
            <p:ph type="title"/>
          </p:nvPr>
        </p:nvSpPr>
        <p:spPr/>
        <p:txBody>
          <a:bodyPr/>
          <a:lstStyle/>
          <a:p>
            <a:r>
              <a:rPr lang="en-US" b="1" dirty="0">
                <a:latin typeface="Arial Rounded MT Bold" panose="020F0704030504030204" pitchFamily="34" charset="0"/>
              </a:rPr>
              <a:t>Market is said to be Perfectly Competitive if it satisfies the following features:-</a:t>
            </a:r>
            <a:endParaRPr lang="en-IN" b="1" dirty="0">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8B12DADD-A823-417E-9AF9-EB3E88B11F01}"/>
              </a:ext>
            </a:extLst>
          </p:cNvPr>
          <p:cNvSpPr>
            <a:spLocks noGrp="1"/>
          </p:cNvSpPr>
          <p:nvPr>
            <p:ph idx="1"/>
          </p:nvPr>
        </p:nvSpPr>
        <p:spPr/>
        <p:txBody>
          <a:bodyPr>
            <a:normAutofit fontScale="92500" lnSpcReduction="10000"/>
          </a:bodyPr>
          <a:lstStyle/>
          <a:p>
            <a:r>
              <a:rPr lang="en-US" b="1" u="sng" dirty="0"/>
              <a:t>Large number of buyers and sellers</a:t>
            </a:r>
            <a:r>
              <a:rPr lang="en-US" b="1" dirty="0"/>
              <a:t> : Under perfect competition, there exists a large number of sellers and the share of an individual seller is too small in the total market output. As a result a single firm cannot influence the market price so that a firm under perfect competition is a price taker and not a price maker. Similarly, there are a large number of buyers and an individual buyer buys only a small portion of the total output available.</a:t>
            </a:r>
          </a:p>
          <a:p>
            <a:endParaRPr lang="en-US" b="1" dirty="0"/>
          </a:p>
          <a:p>
            <a:r>
              <a:rPr lang="en-US" b="1" u="sng" dirty="0"/>
              <a:t>Homogenous goods </a:t>
            </a:r>
            <a:r>
              <a:rPr lang="en-US" b="1" dirty="0"/>
              <a:t>: Under perfect competition all firms sell homogenous goods which are identical in quantity, shape, size, </a:t>
            </a:r>
            <a:r>
              <a:rPr lang="en-US" b="1" dirty="0" err="1"/>
              <a:t>colour</a:t>
            </a:r>
            <a:r>
              <a:rPr lang="en-US" b="1" dirty="0"/>
              <a:t>, packaging etc. So the products are perfect substitutes of each other.</a:t>
            </a:r>
            <a:endParaRPr lang="en-IN" b="1" dirty="0"/>
          </a:p>
        </p:txBody>
      </p:sp>
    </p:spTree>
    <p:extLst>
      <p:ext uri="{BB962C8B-B14F-4D97-AF65-F5344CB8AC3E}">
        <p14:creationId xmlns:p14="http://schemas.microsoft.com/office/powerpoint/2010/main" val="3280287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9E03D6-5DC5-49BC-A545-E308D6BE98E2}"/>
              </a:ext>
            </a:extLst>
          </p:cNvPr>
          <p:cNvSpPr>
            <a:spLocks noGrp="1"/>
          </p:cNvSpPr>
          <p:nvPr>
            <p:ph idx="1"/>
          </p:nvPr>
        </p:nvSpPr>
        <p:spPr>
          <a:xfrm>
            <a:off x="562875" y="1199626"/>
            <a:ext cx="10326035" cy="4924337"/>
          </a:xfrm>
        </p:spPr>
        <p:txBody>
          <a:bodyPr/>
          <a:lstStyle/>
          <a:p>
            <a:pPr marL="0" indent="0">
              <a:buNone/>
            </a:pPr>
            <a:r>
              <a:rPr lang="en-US" dirty="0"/>
              <a:t>Free entry and free exit : Any firm can enter or leave the industry whenever it wishes. The condition of free entry and free exit ensures that all the firms under perfect competition will earn normal profits in the long run.</a:t>
            </a:r>
          </a:p>
          <a:p>
            <a:pPr marL="0" indent="0">
              <a:buNone/>
            </a:pPr>
            <a:endParaRPr lang="en-US" dirty="0"/>
          </a:p>
          <a:p>
            <a:pPr marL="0" indent="0">
              <a:buNone/>
            </a:pPr>
            <a:r>
              <a:rPr lang="en-US" dirty="0"/>
              <a:t>(iv) Profit maximization :- The goal of all firms is maximization of profit. </a:t>
            </a:r>
          </a:p>
          <a:p>
            <a:pPr marL="0" indent="0">
              <a:buNone/>
            </a:pPr>
            <a:endParaRPr lang="en-US" dirty="0"/>
          </a:p>
          <a:p>
            <a:pPr marL="0" indent="0">
              <a:buNone/>
            </a:pPr>
            <a:r>
              <a:rPr lang="en-US" dirty="0"/>
              <a:t>(v) No Government regulation :- There is no Government intervention in the market.</a:t>
            </a:r>
            <a:endParaRPr lang="en-IN" dirty="0"/>
          </a:p>
        </p:txBody>
      </p:sp>
    </p:spTree>
    <p:extLst>
      <p:ext uri="{BB962C8B-B14F-4D97-AF65-F5344CB8AC3E}">
        <p14:creationId xmlns:p14="http://schemas.microsoft.com/office/powerpoint/2010/main" val="4127421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D1960-43EB-467C-BB5F-6B3DCE78D44A}"/>
              </a:ext>
            </a:extLst>
          </p:cNvPr>
          <p:cNvSpPr>
            <a:spLocks noGrp="1"/>
          </p:cNvSpPr>
          <p:nvPr>
            <p:ph type="title"/>
          </p:nvPr>
        </p:nvSpPr>
        <p:spPr/>
        <p:txBody>
          <a:bodyPr/>
          <a:lstStyle/>
          <a:p>
            <a:r>
              <a:rPr lang="en-IN" dirty="0"/>
              <a:t>2 Imperfect Competition</a:t>
            </a:r>
          </a:p>
        </p:txBody>
      </p:sp>
      <p:sp>
        <p:nvSpPr>
          <p:cNvPr id="3" name="Content Placeholder 2">
            <a:extLst>
              <a:ext uri="{FF2B5EF4-FFF2-40B4-BE49-F238E27FC236}">
                <a16:creationId xmlns:a16="http://schemas.microsoft.com/office/drawing/2014/main" id="{76FACAD5-CAEE-4139-8911-74571FEFC903}"/>
              </a:ext>
            </a:extLst>
          </p:cNvPr>
          <p:cNvSpPr>
            <a:spLocks noGrp="1"/>
          </p:cNvSpPr>
          <p:nvPr>
            <p:ph idx="1"/>
          </p:nvPr>
        </p:nvSpPr>
        <p:spPr/>
        <p:txBody>
          <a:bodyPr>
            <a:normAutofit/>
          </a:bodyPr>
          <a:lstStyle/>
          <a:p>
            <a:r>
              <a:rPr lang="en-US" sz="3200" b="1" dirty="0"/>
              <a:t>Imperfectly competitive markets may be classified as :</a:t>
            </a:r>
          </a:p>
          <a:p>
            <a:pPr marL="0" indent="0">
              <a:buNone/>
            </a:pPr>
            <a:r>
              <a:rPr lang="en-US" sz="3200" b="1" dirty="0"/>
              <a:t> (</a:t>
            </a:r>
            <a:r>
              <a:rPr lang="en-US" sz="3200" b="1" dirty="0" err="1"/>
              <a:t>i</a:t>
            </a:r>
            <a:r>
              <a:rPr lang="en-US" sz="3200" b="1" dirty="0"/>
              <a:t>) Monopoly,</a:t>
            </a:r>
          </a:p>
          <a:p>
            <a:pPr marL="0" indent="0">
              <a:buNone/>
            </a:pPr>
            <a:r>
              <a:rPr lang="en-US" sz="3200" b="1" dirty="0"/>
              <a:t> (ii) Monopolistic Competition, </a:t>
            </a:r>
          </a:p>
          <a:p>
            <a:pPr marL="0" indent="0">
              <a:buNone/>
            </a:pPr>
            <a:r>
              <a:rPr lang="en-US" sz="3200" b="1" dirty="0"/>
              <a:t>(iii) Oligopoly and </a:t>
            </a:r>
          </a:p>
          <a:p>
            <a:pPr marL="0" indent="0">
              <a:buNone/>
            </a:pPr>
            <a:r>
              <a:rPr lang="en-US" sz="3200" b="1" dirty="0"/>
              <a:t>(iv) Duopoly</a:t>
            </a:r>
            <a:endParaRPr lang="en-IN" sz="3200" b="1" dirty="0"/>
          </a:p>
        </p:txBody>
      </p:sp>
    </p:spTree>
    <p:extLst>
      <p:ext uri="{BB962C8B-B14F-4D97-AF65-F5344CB8AC3E}">
        <p14:creationId xmlns:p14="http://schemas.microsoft.com/office/powerpoint/2010/main" val="1450495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E291D-A2D8-40E1-9989-A943142B365E}"/>
              </a:ext>
            </a:extLst>
          </p:cNvPr>
          <p:cNvSpPr>
            <a:spLocks noGrp="1"/>
          </p:cNvSpPr>
          <p:nvPr>
            <p:ph idx="1"/>
          </p:nvPr>
        </p:nvSpPr>
        <p:spPr>
          <a:xfrm>
            <a:off x="671932" y="1749643"/>
            <a:ext cx="9613861" cy="4030371"/>
          </a:xfrm>
        </p:spPr>
        <p:txBody>
          <a:bodyPr/>
          <a:lstStyle/>
          <a:p>
            <a:pPr marL="0" indent="0">
              <a:buNone/>
            </a:pPr>
            <a:r>
              <a:rPr lang="en-US" dirty="0"/>
              <a:t> (vi) Perfect mobility of factors :- Resources can move freely from one firm to another without any restriction. The </a:t>
            </a:r>
            <a:r>
              <a:rPr lang="en-US" dirty="0" err="1"/>
              <a:t>labours</a:t>
            </a:r>
            <a:r>
              <a:rPr lang="en-US" dirty="0"/>
              <a:t> are not unionized and they can move between jobs and skills.</a:t>
            </a:r>
          </a:p>
          <a:p>
            <a:pPr marL="0" indent="0">
              <a:buNone/>
            </a:pPr>
            <a:endParaRPr lang="en-US" dirty="0"/>
          </a:p>
          <a:p>
            <a:pPr marL="0" indent="0">
              <a:buNone/>
            </a:pPr>
            <a:endParaRPr lang="en-US" dirty="0"/>
          </a:p>
          <a:p>
            <a:pPr marL="0" indent="0">
              <a:buNone/>
            </a:pPr>
            <a:r>
              <a:rPr lang="en-US" dirty="0"/>
              <a:t> (vii) Perfect knowledge :- Individual buyer and seller have perfect knowledge about market and information is given free of cost. Each firm knows the price prevailing in the market and would not sell the commodity which is higher or lower than the market price.</a:t>
            </a:r>
            <a:endParaRPr lang="en-IN" dirty="0"/>
          </a:p>
        </p:txBody>
      </p:sp>
    </p:spTree>
    <p:extLst>
      <p:ext uri="{BB962C8B-B14F-4D97-AF65-F5344CB8AC3E}">
        <p14:creationId xmlns:p14="http://schemas.microsoft.com/office/powerpoint/2010/main" val="1167012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8C27D-4BCF-4A8B-96EA-62E763C8FAE5}"/>
              </a:ext>
            </a:extLst>
          </p:cNvPr>
          <p:cNvSpPr>
            <a:spLocks noGrp="1"/>
          </p:cNvSpPr>
          <p:nvPr>
            <p:ph type="title"/>
          </p:nvPr>
        </p:nvSpPr>
        <p:spPr/>
        <p:txBody>
          <a:bodyPr/>
          <a:lstStyle/>
          <a:p>
            <a:r>
              <a:rPr lang="en-IN" dirty="0"/>
              <a:t>(1) Monopoly</a:t>
            </a:r>
          </a:p>
        </p:txBody>
      </p:sp>
      <p:sp>
        <p:nvSpPr>
          <p:cNvPr id="3" name="Content Placeholder 2">
            <a:extLst>
              <a:ext uri="{FF2B5EF4-FFF2-40B4-BE49-F238E27FC236}">
                <a16:creationId xmlns:a16="http://schemas.microsoft.com/office/drawing/2014/main" id="{27B04949-0A71-4F4E-8FD8-7FA32C67F56D}"/>
              </a:ext>
            </a:extLst>
          </p:cNvPr>
          <p:cNvSpPr>
            <a:spLocks noGrp="1"/>
          </p:cNvSpPr>
          <p:nvPr>
            <p:ph idx="1"/>
          </p:nvPr>
        </p:nvSpPr>
        <p:spPr/>
        <p:txBody>
          <a:bodyPr/>
          <a:lstStyle/>
          <a:p>
            <a:r>
              <a:rPr lang="en-US" dirty="0"/>
              <a:t>Monopoly refers to the market situation </a:t>
            </a:r>
            <a:r>
              <a:rPr lang="en-US" b="1" dirty="0">
                <a:solidFill>
                  <a:schemeClr val="accent1">
                    <a:lumMod val="60000"/>
                    <a:lumOff val="40000"/>
                  </a:schemeClr>
                </a:solidFill>
              </a:rPr>
              <a:t>where there is one seller and there is no close substitute to the commodities sold by the seller. </a:t>
            </a:r>
          </a:p>
          <a:p>
            <a:r>
              <a:rPr lang="en-US" dirty="0"/>
              <a:t>The seller has full control over the supply of that commodity. Since there is </a:t>
            </a:r>
            <a:r>
              <a:rPr lang="en-US" b="1" dirty="0">
                <a:solidFill>
                  <a:schemeClr val="accent1">
                    <a:lumMod val="60000"/>
                    <a:lumOff val="40000"/>
                  </a:schemeClr>
                </a:solidFill>
              </a:rPr>
              <a:t>only one seller, </a:t>
            </a:r>
          </a:p>
          <a:p>
            <a:r>
              <a:rPr lang="en-US" dirty="0"/>
              <a:t>so a monopoly firm and an industry are the same.</a:t>
            </a:r>
            <a:endParaRPr lang="en-IN" dirty="0"/>
          </a:p>
        </p:txBody>
      </p:sp>
    </p:spTree>
    <p:extLst>
      <p:ext uri="{BB962C8B-B14F-4D97-AF65-F5344CB8AC3E}">
        <p14:creationId xmlns:p14="http://schemas.microsoft.com/office/powerpoint/2010/main" val="1054051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0 Indian Companies with Monopoly in Their Industry! | Trade Brains">
            <a:extLst>
              <a:ext uri="{FF2B5EF4-FFF2-40B4-BE49-F238E27FC236}">
                <a16:creationId xmlns:a16="http://schemas.microsoft.com/office/drawing/2014/main" id="{EF9C15E2-DFAD-4ACA-B0ED-43E0C7BBEC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486"/>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868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27F4C-D267-4C6B-9269-FBA684FE72A6}"/>
              </a:ext>
            </a:extLst>
          </p:cNvPr>
          <p:cNvSpPr>
            <a:spLocks noGrp="1"/>
          </p:cNvSpPr>
          <p:nvPr>
            <p:ph type="title"/>
          </p:nvPr>
        </p:nvSpPr>
        <p:spPr/>
        <p:txBody>
          <a:bodyPr/>
          <a:lstStyle/>
          <a:p>
            <a:r>
              <a:rPr lang="en-IN" dirty="0"/>
              <a:t>Features :</a:t>
            </a:r>
          </a:p>
        </p:txBody>
      </p:sp>
      <p:sp>
        <p:nvSpPr>
          <p:cNvPr id="3" name="Content Placeholder 2">
            <a:extLst>
              <a:ext uri="{FF2B5EF4-FFF2-40B4-BE49-F238E27FC236}">
                <a16:creationId xmlns:a16="http://schemas.microsoft.com/office/drawing/2014/main" id="{1E6E1093-99AB-41B7-82F9-F4E466F17144}"/>
              </a:ext>
            </a:extLst>
          </p:cNvPr>
          <p:cNvSpPr>
            <a:spLocks noGrp="1"/>
          </p:cNvSpPr>
          <p:nvPr>
            <p:ph idx="1"/>
          </p:nvPr>
        </p:nvSpPr>
        <p:spPr/>
        <p:txBody>
          <a:bodyPr>
            <a:normAutofit lnSpcReduction="10000"/>
          </a:bodyPr>
          <a:lstStyle/>
          <a:p>
            <a:r>
              <a:rPr lang="en-US" dirty="0"/>
              <a:t>Single seller and large number of buyers : Under monopoly there is one seller and therefore a firm faces no competition from other firms. Though there are large numbers of buyers, no single buyer can influence the monopoly price by his action. </a:t>
            </a:r>
          </a:p>
          <a:p>
            <a:endParaRPr lang="en-US" dirty="0"/>
          </a:p>
          <a:p>
            <a:r>
              <a:rPr lang="en-US" dirty="0"/>
              <a:t>(ii) No close substitute : Under monopoly there is no close substitute for the product sold by the monopolist. According to Prof. Boulding, a pure monopolist is therefore a firm producing a product which has no substitute among the products of any other firms.</a:t>
            </a:r>
            <a:endParaRPr lang="en-IN" dirty="0"/>
          </a:p>
        </p:txBody>
      </p:sp>
    </p:spTree>
    <p:extLst>
      <p:ext uri="{BB962C8B-B14F-4D97-AF65-F5344CB8AC3E}">
        <p14:creationId xmlns:p14="http://schemas.microsoft.com/office/powerpoint/2010/main" val="1283800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E3CC3-BFC2-4D85-B0A9-385A3EA8402E}"/>
              </a:ext>
            </a:extLst>
          </p:cNvPr>
          <p:cNvSpPr>
            <a:spLocks noGrp="1"/>
          </p:cNvSpPr>
          <p:nvPr>
            <p:ph idx="1"/>
          </p:nvPr>
        </p:nvSpPr>
        <p:spPr>
          <a:xfrm>
            <a:off x="856490" y="1414084"/>
            <a:ext cx="9613861" cy="4323986"/>
          </a:xfrm>
        </p:spPr>
        <p:txBody>
          <a:bodyPr>
            <a:normAutofit fontScale="92500" lnSpcReduction="20000"/>
          </a:bodyPr>
          <a:lstStyle/>
          <a:p>
            <a:pPr marL="0" indent="0">
              <a:buNone/>
            </a:pPr>
            <a:r>
              <a:rPr lang="en-US" dirty="0"/>
              <a:t>(iii) Restriction on the entry of new firms : Under monopoly new firms cannot enter the industry. </a:t>
            </a:r>
          </a:p>
          <a:p>
            <a:pPr marL="0" indent="0">
              <a:buNone/>
            </a:pPr>
            <a:endParaRPr lang="en-US" dirty="0"/>
          </a:p>
          <a:p>
            <a:pPr marL="0" indent="0">
              <a:buNone/>
            </a:pPr>
            <a:r>
              <a:rPr lang="en-US" dirty="0"/>
              <a:t>(iv) Price maker :- A monopoly firm has full control over the supply of its products and hence it has full control over its price also. A monopoly firm can influence the market price by varying it supply, for </a:t>
            </a:r>
            <a:r>
              <a:rPr lang="en-US" dirty="0" err="1"/>
              <a:t>eg.</a:t>
            </a:r>
            <a:r>
              <a:rPr lang="en-US" dirty="0"/>
              <a:t>, It can make the price of its product by supplying less of it.</a:t>
            </a:r>
          </a:p>
          <a:p>
            <a:pPr marL="0" indent="0">
              <a:buNone/>
            </a:pPr>
            <a:endParaRPr lang="en-US" dirty="0"/>
          </a:p>
          <a:p>
            <a:pPr marL="0" indent="0">
              <a:buNone/>
            </a:pPr>
            <a:r>
              <a:rPr lang="en-US" dirty="0"/>
              <a:t>(v) Possibility of Price Discrimination : Price discrimination is defined as that market situation where a single seller sell the same commodity at two different prices in two different markets at the same time, depending upon the elasticity of demand on the two goods in their respective market. Under such circumstances a monopolist can incur supernormal loss then firms would leave the industry, thus reducing the supply. As a result, price will again rise and the loss will wiped out.</a:t>
            </a:r>
          </a:p>
          <a:p>
            <a:pPr marL="0" indent="0">
              <a:buNone/>
            </a:pPr>
            <a:endParaRPr lang="en-IN" dirty="0"/>
          </a:p>
        </p:txBody>
      </p:sp>
    </p:spTree>
    <p:extLst>
      <p:ext uri="{BB962C8B-B14F-4D97-AF65-F5344CB8AC3E}">
        <p14:creationId xmlns:p14="http://schemas.microsoft.com/office/powerpoint/2010/main" val="1708823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04061-2B3C-407B-8F91-B10A6B60EE58}"/>
              </a:ext>
            </a:extLst>
          </p:cNvPr>
          <p:cNvSpPr>
            <a:spLocks noGrp="1"/>
          </p:cNvSpPr>
          <p:nvPr>
            <p:ph type="title"/>
          </p:nvPr>
        </p:nvSpPr>
        <p:spPr/>
        <p:txBody>
          <a:bodyPr/>
          <a:lstStyle/>
          <a:p>
            <a:r>
              <a:rPr lang="en-IN" dirty="0"/>
              <a:t>(2) Monopolistic Competition</a:t>
            </a:r>
          </a:p>
        </p:txBody>
      </p:sp>
      <p:sp>
        <p:nvSpPr>
          <p:cNvPr id="3" name="Content Placeholder 2">
            <a:extLst>
              <a:ext uri="{FF2B5EF4-FFF2-40B4-BE49-F238E27FC236}">
                <a16:creationId xmlns:a16="http://schemas.microsoft.com/office/drawing/2014/main" id="{1A0ABC26-66C1-453F-ADA9-8B58C576A8FE}"/>
              </a:ext>
            </a:extLst>
          </p:cNvPr>
          <p:cNvSpPr>
            <a:spLocks noGrp="1"/>
          </p:cNvSpPr>
          <p:nvPr>
            <p:ph idx="1"/>
          </p:nvPr>
        </p:nvSpPr>
        <p:spPr/>
        <p:txBody>
          <a:bodyPr/>
          <a:lstStyle/>
          <a:p>
            <a:r>
              <a:rPr lang="en-US" dirty="0"/>
              <a:t>It is that form of market in which there are large numbers of sellers selling differentiated products which are similar in nature but not homogenous, </a:t>
            </a:r>
          </a:p>
          <a:p>
            <a:r>
              <a:rPr lang="en-US" dirty="0"/>
              <a:t>for </a:t>
            </a:r>
            <a:r>
              <a:rPr lang="en-US" dirty="0" err="1"/>
              <a:t>eg.</a:t>
            </a:r>
            <a:r>
              <a:rPr lang="en-US" dirty="0"/>
              <a:t>, the different brands of soap. This are closely related goods with a little difference in </a:t>
            </a:r>
            <a:r>
              <a:rPr lang="en-US" dirty="0" err="1"/>
              <a:t>odour</a:t>
            </a:r>
            <a:r>
              <a:rPr lang="en-US" dirty="0"/>
              <a:t>, size and shape. </a:t>
            </a:r>
          </a:p>
          <a:p>
            <a:r>
              <a:rPr lang="en-US" dirty="0"/>
              <a:t>We separate them from each other. The concept of monopolistic competition was developed by an American economist “</a:t>
            </a:r>
            <a:r>
              <a:rPr lang="en-US" dirty="0" err="1"/>
              <a:t>Chamberline</a:t>
            </a:r>
            <a:r>
              <a:rPr lang="en-US" dirty="0"/>
              <a:t>”. It is a combination of perfect competition and monopoly.</a:t>
            </a:r>
            <a:endParaRPr lang="en-IN" dirty="0"/>
          </a:p>
        </p:txBody>
      </p:sp>
    </p:spTree>
    <p:extLst>
      <p:ext uri="{BB962C8B-B14F-4D97-AF65-F5344CB8AC3E}">
        <p14:creationId xmlns:p14="http://schemas.microsoft.com/office/powerpoint/2010/main" val="21947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485482-04F8-438C-A8F5-C12A201F067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34629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DF70-D915-415B-AD4F-69E84C5528F6}"/>
              </a:ext>
            </a:extLst>
          </p:cNvPr>
          <p:cNvSpPr>
            <a:spLocks noGrp="1"/>
          </p:cNvSpPr>
          <p:nvPr>
            <p:ph type="title"/>
          </p:nvPr>
        </p:nvSpPr>
        <p:spPr/>
        <p:txBody>
          <a:bodyPr/>
          <a:lstStyle/>
          <a:p>
            <a:r>
              <a:rPr lang="en-IN" dirty="0"/>
              <a:t>Features :</a:t>
            </a:r>
          </a:p>
        </p:txBody>
      </p:sp>
      <p:sp>
        <p:nvSpPr>
          <p:cNvPr id="3" name="Content Placeholder 2">
            <a:extLst>
              <a:ext uri="{FF2B5EF4-FFF2-40B4-BE49-F238E27FC236}">
                <a16:creationId xmlns:a16="http://schemas.microsoft.com/office/drawing/2014/main" id="{0C8DFA50-4299-4FED-BCA8-246DC727F1AE}"/>
              </a:ext>
            </a:extLst>
          </p:cNvPr>
          <p:cNvSpPr>
            <a:spLocks noGrp="1"/>
          </p:cNvSpPr>
          <p:nvPr>
            <p:ph idx="1"/>
          </p:nvPr>
        </p:nvSpPr>
        <p:spPr/>
        <p:txBody>
          <a:bodyPr>
            <a:normAutofit/>
          </a:bodyPr>
          <a:lstStyle/>
          <a:p>
            <a:r>
              <a:rPr lang="en-US" dirty="0"/>
              <a:t>(</a:t>
            </a:r>
            <a:r>
              <a:rPr lang="en-US" dirty="0" err="1"/>
              <a:t>i</a:t>
            </a:r>
            <a:r>
              <a:rPr lang="en-US" dirty="0"/>
              <a:t>) Large number of sellers and buyers : In monopolistic competition the number of sellers is large and each other act independently without any mutual dependence. Here the action of an individual firm regarding change in price has no effect on the market price. The firms under monopolistic competition are not price takers. </a:t>
            </a:r>
          </a:p>
        </p:txBody>
      </p:sp>
    </p:spTree>
    <p:extLst>
      <p:ext uri="{BB962C8B-B14F-4D97-AF65-F5344CB8AC3E}">
        <p14:creationId xmlns:p14="http://schemas.microsoft.com/office/powerpoint/2010/main" val="2066409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097D4D-D2E6-4B71-8891-BC12D60C0233}"/>
              </a:ext>
            </a:extLst>
          </p:cNvPr>
          <p:cNvSpPr>
            <a:spLocks noGrp="1"/>
          </p:cNvSpPr>
          <p:nvPr>
            <p:ph idx="1"/>
          </p:nvPr>
        </p:nvSpPr>
        <p:spPr>
          <a:xfrm>
            <a:off x="772600" y="1338584"/>
            <a:ext cx="9613861" cy="4214928"/>
          </a:xfrm>
        </p:spPr>
        <p:txBody>
          <a:bodyPr/>
          <a:lstStyle/>
          <a:p>
            <a:r>
              <a:rPr lang="en-US" dirty="0"/>
              <a:t>(ii) Product Differentiation : </a:t>
            </a:r>
          </a:p>
          <a:p>
            <a:r>
              <a:rPr lang="en-US" dirty="0"/>
              <a:t>Most of the firms under monopolistic sale products which are not homogenous in nature but are close substitutes. Products are differentiated from each other in the following ways:</a:t>
            </a:r>
          </a:p>
          <a:p>
            <a:r>
              <a:rPr lang="en-US" dirty="0"/>
              <a:t> (a) Real Differentiation : These types of product differentiation arises due to differences in the quality of inputs used in making these products, differences in location of firms and their sales service. </a:t>
            </a:r>
          </a:p>
          <a:p>
            <a:r>
              <a:rPr lang="en-US" dirty="0"/>
              <a:t>(b) Artificial Differentiation : It is made by the sellers in the minds of the buyers of those products through advertisements, attractive packing, </a:t>
            </a:r>
            <a:r>
              <a:rPr lang="en-US" dirty="0" err="1"/>
              <a:t>etc</a:t>
            </a:r>
            <a:endParaRPr lang="en-IN" dirty="0"/>
          </a:p>
          <a:p>
            <a:endParaRPr lang="en-IN" dirty="0"/>
          </a:p>
        </p:txBody>
      </p:sp>
    </p:spTree>
    <p:extLst>
      <p:ext uri="{BB962C8B-B14F-4D97-AF65-F5344CB8AC3E}">
        <p14:creationId xmlns:p14="http://schemas.microsoft.com/office/powerpoint/2010/main" val="3309350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4A76A5-F460-424F-A3E4-070F9B79DFE2}"/>
              </a:ext>
            </a:extLst>
          </p:cNvPr>
          <p:cNvSpPr>
            <a:spLocks noGrp="1"/>
          </p:cNvSpPr>
          <p:nvPr>
            <p:ph idx="1"/>
          </p:nvPr>
        </p:nvSpPr>
        <p:spPr>
          <a:xfrm>
            <a:off x="680321" y="1384183"/>
            <a:ext cx="10183422" cy="4957894"/>
          </a:xfrm>
        </p:spPr>
        <p:txBody>
          <a:bodyPr/>
          <a:lstStyle/>
          <a:p>
            <a:pPr marL="0" indent="0">
              <a:buNone/>
            </a:pPr>
            <a:r>
              <a:rPr lang="en-US" dirty="0"/>
              <a:t>(iii) Non-price competition :</a:t>
            </a:r>
          </a:p>
          <a:p>
            <a:pPr marL="0" indent="0">
              <a:buNone/>
            </a:pPr>
            <a:r>
              <a:rPr lang="en-US" dirty="0"/>
              <a:t> In this case, different firms may compete with each other by spending a huge sum of money on advertisements keeping the product prices unchanged. </a:t>
            </a:r>
          </a:p>
          <a:p>
            <a:pPr marL="0" indent="0">
              <a:buNone/>
            </a:pPr>
            <a:endParaRPr lang="en-US" dirty="0"/>
          </a:p>
          <a:p>
            <a:pPr marL="0" indent="0">
              <a:buNone/>
            </a:pPr>
            <a:r>
              <a:rPr lang="en-US" dirty="0"/>
              <a:t>(iv) Selling Cost :</a:t>
            </a:r>
          </a:p>
          <a:p>
            <a:pPr marL="0" indent="0">
              <a:buNone/>
            </a:pPr>
            <a:r>
              <a:rPr lang="en-US" dirty="0"/>
              <a:t> Expenditure incurred on advertisements and sales promotion by a firm to promote the sale of its product is called selling cost. They are made to persuade a particular product in preference to other products. Some advertisements have become so popular that people use a brand name to describe the product, for </a:t>
            </a:r>
            <a:r>
              <a:rPr lang="en-US" dirty="0" err="1"/>
              <a:t>eg.</a:t>
            </a:r>
            <a:r>
              <a:rPr lang="en-US" dirty="0"/>
              <a:t>, brand name is used to describe all types of washing powder.</a:t>
            </a:r>
            <a:endParaRPr lang="en-IN" dirty="0"/>
          </a:p>
        </p:txBody>
      </p:sp>
    </p:spTree>
    <p:extLst>
      <p:ext uri="{BB962C8B-B14F-4D97-AF65-F5344CB8AC3E}">
        <p14:creationId xmlns:p14="http://schemas.microsoft.com/office/powerpoint/2010/main" val="864655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F3AFDD-F1D4-4197-A8C0-4490425BD560}"/>
              </a:ext>
            </a:extLst>
          </p:cNvPr>
          <p:cNvSpPr>
            <a:spLocks noGrp="1"/>
          </p:cNvSpPr>
          <p:nvPr>
            <p:ph idx="1"/>
          </p:nvPr>
        </p:nvSpPr>
        <p:spPr>
          <a:xfrm>
            <a:off x="680321" y="1317072"/>
            <a:ext cx="9613861" cy="4619117"/>
          </a:xfrm>
        </p:spPr>
        <p:txBody>
          <a:bodyPr/>
          <a:lstStyle/>
          <a:p>
            <a:pPr marL="0" indent="0">
              <a:buNone/>
            </a:pPr>
            <a:r>
              <a:rPr lang="en-US" dirty="0"/>
              <a:t>(v) Free entry and free exit : </a:t>
            </a:r>
          </a:p>
          <a:p>
            <a:pPr marL="0" indent="0">
              <a:buNone/>
            </a:pPr>
            <a:r>
              <a:rPr lang="en-US" dirty="0"/>
              <a:t>There are no restrictions on the entry of new firms and the firms decide to leave the industry. Every firm under monopolistic competition earns only normal profits in the long run and there arises no supernormal profit nor loss.</a:t>
            </a:r>
          </a:p>
          <a:p>
            <a:pPr marL="0" indent="0">
              <a:buNone/>
            </a:pPr>
            <a:endParaRPr lang="en-US" dirty="0"/>
          </a:p>
          <a:p>
            <a:pPr marL="0" indent="0">
              <a:buNone/>
            </a:pPr>
            <a:r>
              <a:rPr lang="en-US" dirty="0"/>
              <a:t> (vi) Independent price policy : </a:t>
            </a:r>
          </a:p>
          <a:p>
            <a:pPr marL="0" indent="0">
              <a:buNone/>
            </a:pPr>
            <a:r>
              <a:rPr lang="en-US" dirty="0"/>
              <a:t>A firm under monopolistic competition can influence the price of the commodity to some extent and hence they face an inverse relationship between price and quantity. In this case the price elasticity of demand would be relatively elastic because of the existence of many substitutes. </a:t>
            </a:r>
            <a:endParaRPr lang="en-IN" dirty="0"/>
          </a:p>
        </p:txBody>
      </p:sp>
    </p:spTree>
    <p:extLst>
      <p:ext uri="{BB962C8B-B14F-4D97-AF65-F5344CB8AC3E}">
        <p14:creationId xmlns:p14="http://schemas.microsoft.com/office/powerpoint/2010/main" val="2379871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4F76-0094-4176-B4BA-9DABBC370A41}"/>
              </a:ext>
            </a:extLst>
          </p:cNvPr>
          <p:cNvSpPr>
            <a:spLocks noGrp="1"/>
          </p:cNvSpPr>
          <p:nvPr>
            <p:ph type="title"/>
          </p:nvPr>
        </p:nvSpPr>
        <p:spPr/>
        <p:txBody>
          <a:bodyPr>
            <a:normAutofit/>
          </a:bodyPr>
          <a:lstStyle/>
          <a:p>
            <a:r>
              <a:rPr lang="en-US" dirty="0"/>
              <a:t>(3) Oligopoly</a:t>
            </a:r>
            <a:endParaRPr lang="en-IN" dirty="0"/>
          </a:p>
        </p:txBody>
      </p:sp>
      <p:sp>
        <p:nvSpPr>
          <p:cNvPr id="3" name="Content Placeholder 2">
            <a:extLst>
              <a:ext uri="{FF2B5EF4-FFF2-40B4-BE49-F238E27FC236}">
                <a16:creationId xmlns:a16="http://schemas.microsoft.com/office/drawing/2014/main" id="{DB1BB29D-F68F-43E4-A46C-0BF6F241F5C0}"/>
              </a:ext>
            </a:extLst>
          </p:cNvPr>
          <p:cNvSpPr>
            <a:spLocks noGrp="1"/>
          </p:cNvSpPr>
          <p:nvPr>
            <p:ph idx="1"/>
          </p:nvPr>
        </p:nvSpPr>
        <p:spPr/>
        <p:txBody>
          <a:bodyPr/>
          <a:lstStyle/>
          <a:p>
            <a:r>
              <a:rPr lang="en-US" b="1" dirty="0"/>
              <a:t>Oligopoly is a market situation in which there are few firms producing either differential goods or closely differential goods. The number of firms is so small that every seller is affected by the activities of the others.</a:t>
            </a:r>
            <a:endParaRPr lang="en-IN" b="1" dirty="0"/>
          </a:p>
        </p:txBody>
      </p:sp>
    </p:spTree>
    <p:extLst>
      <p:ext uri="{BB962C8B-B14F-4D97-AF65-F5344CB8AC3E}">
        <p14:creationId xmlns:p14="http://schemas.microsoft.com/office/powerpoint/2010/main" val="2937190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Oligopoly Examples | Top 4 Practical Examples with Detailed Explanation">
            <a:extLst>
              <a:ext uri="{FF2B5EF4-FFF2-40B4-BE49-F238E27FC236}">
                <a16:creationId xmlns:a16="http://schemas.microsoft.com/office/drawing/2014/main" id="{F84D5103-BEA5-4C67-9891-B6A7EDD5653C}"/>
              </a:ext>
            </a:extLst>
          </p:cNvPr>
          <p:cNvPicPr>
            <a:picLocks noChangeAspect="1" noChangeArrowheads="1"/>
          </p:cNvPicPr>
          <p:nvPr/>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563668" y="478172"/>
            <a:ext cx="7285008" cy="5670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088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17DFAE-3450-4B73-8ECA-92220123B872}"/>
              </a:ext>
            </a:extLst>
          </p:cNvPr>
          <p:cNvSpPr>
            <a:spLocks noGrp="1"/>
          </p:cNvSpPr>
          <p:nvPr>
            <p:ph idx="1"/>
          </p:nvPr>
        </p:nvSpPr>
        <p:spPr>
          <a:xfrm>
            <a:off x="747433" y="1254693"/>
            <a:ext cx="9613861" cy="4743435"/>
          </a:xfrm>
        </p:spPr>
        <p:txBody>
          <a:bodyPr>
            <a:normAutofit fontScale="92500" lnSpcReduction="20000"/>
          </a:bodyPr>
          <a:lstStyle/>
          <a:p>
            <a:pPr marL="0" indent="0">
              <a:buNone/>
            </a:pPr>
            <a:r>
              <a:rPr lang="en-US" dirty="0"/>
              <a:t>Features :</a:t>
            </a:r>
          </a:p>
          <a:p>
            <a:pPr marL="0" indent="0">
              <a:buNone/>
            </a:pPr>
            <a:endParaRPr lang="en-US" dirty="0"/>
          </a:p>
          <a:p>
            <a:pPr marL="0" indent="0">
              <a:buNone/>
            </a:pPr>
            <a:r>
              <a:rPr lang="en-US" dirty="0"/>
              <a:t> (</a:t>
            </a:r>
            <a:r>
              <a:rPr lang="en-US" dirty="0" err="1"/>
              <a:t>i</a:t>
            </a:r>
            <a:r>
              <a:rPr lang="en-US" dirty="0"/>
              <a:t>) Few Sellers : </a:t>
            </a:r>
          </a:p>
          <a:p>
            <a:pPr marL="0" indent="0">
              <a:buNone/>
            </a:pPr>
            <a:r>
              <a:rPr lang="en-US" dirty="0"/>
              <a:t>There are few sellers in oligopoly market, such that number of sellers is small that each and every seller is affected by the activities of the others.</a:t>
            </a:r>
          </a:p>
          <a:p>
            <a:pPr marL="0" indent="0">
              <a:buNone/>
            </a:pPr>
            <a:endParaRPr lang="en-US" dirty="0"/>
          </a:p>
          <a:p>
            <a:pPr marL="0" indent="0">
              <a:buNone/>
            </a:pPr>
            <a:r>
              <a:rPr lang="en-US" dirty="0"/>
              <a:t> (ii) Interdependence :</a:t>
            </a:r>
          </a:p>
          <a:p>
            <a:pPr marL="0" indent="0">
              <a:buNone/>
            </a:pPr>
            <a:r>
              <a:rPr lang="en-US" dirty="0"/>
              <a:t> Interdependence among firms is the most important characteristic under Oligopoly. The number of sellers is so less in the market that each of these firms contribute a significant portion of the total output. As a result, when any one of them undertakes any measure to promote sales, it directly affect other firms and they also immediately react. Hence every firm decides its policy after taking into consideration the possible reaction of the rival firm. Thus every firm is affected by the activities of the other firms and this is called interdependence of firm.</a:t>
            </a:r>
            <a:endParaRPr lang="en-IN" dirty="0"/>
          </a:p>
        </p:txBody>
      </p:sp>
    </p:spTree>
    <p:extLst>
      <p:ext uri="{BB962C8B-B14F-4D97-AF65-F5344CB8AC3E}">
        <p14:creationId xmlns:p14="http://schemas.microsoft.com/office/powerpoint/2010/main" val="3189093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4C372E-1BF3-4E8D-8B55-EC4E78C52A5A}"/>
              </a:ext>
            </a:extLst>
          </p:cNvPr>
          <p:cNvSpPr>
            <a:spLocks noGrp="1"/>
          </p:cNvSpPr>
          <p:nvPr>
            <p:ph idx="1"/>
          </p:nvPr>
        </p:nvSpPr>
        <p:spPr>
          <a:xfrm>
            <a:off x="680321" y="1249960"/>
            <a:ext cx="10049198" cy="4974671"/>
          </a:xfrm>
        </p:spPr>
        <p:txBody>
          <a:bodyPr/>
          <a:lstStyle/>
          <a:p>
            <a:pPr marL="0" indent="0">
              <a:buNone/>
            </a:pPr>
            <a:r>
              <a:rPr lang="en-US" dirty="0"/>
              <a:t>(iii) Nature of Product :</a:t>
            </a:r>
          </a:p>
          <a:p>
            <a:pPr marL="0" indent="0">
              <a:buNone/>
            </a:pPr>
            <a:r>
              <a:rPr lang="en-US" dirty="0"/>
              <a:t> A firm under oligopoly may produce homogenous goods which is called oligopoly without product differentiation for </a:t>
            </a:r>
            <a:r>
              <a:rPr lang="en-US" dirty="0" err="1"/>
              <a:t>eg.</a:t>
            </a:r>
            <a:r>
              <a:rPr lang="en-US" dirty="0"/>
              <a:t> Cooking gas supplied by Indian Oil &amp; HP. </a:t>
            </a:r>
          </a:p>
          <a:p>
            <a:pPr marL="0" indent="0">
              <a:buNone/>
            </a:pPr>
            <a:r>
              <a:rPr lang="en-US" dirty="0"/>
              <a:t>Oligopoly may also produce differential products which is called oligopoly with product differentiation for </a:t>
            </a:r>
            <a:r>
              <a:rPr lang="en-US" dirty="0" err="1"/>
              <a:t>eg.</a:t>
            </a:r>
            <a:r>
              <a:rPr lang="en-US" dirty="0"/>
              <a:t> Automobile Industry. </a:t>
            </a:r>
          </a:p>
          <a:p>
            <a:pPr marL="514350" indent="-514350">
              <a:buAutoNum type="romanLcParenBoth" startAt="4"/>
            </a:pPr>
            <a:r>
              <a:rPr lang="en-US" dirty="0"/>
              <a:t>Barrier to Entry : </a:t>
            </a:r>
          </a:p>
          <a:p>
            <a:pPr marL="0" indent="0">
              <a:buNone/>
            </a:pPr>
            <a:r>
              <a:rPr lang="en-US" dirty="0"/>
              <a:t>The existence of oligopoly in the long run requires the existence of barrier to the entry of the new firms. Several factors such as unlimited size of the market, requirement of huge initial investment etc. creates such barrier upon the entry of new firms.</a:t>
            </a:r>
            <a:endParaRPr lang="en-IN" dirty="0"/>
          </a:p>
        </p:txBody>
      </p:sp>
    </p:spTree>
    <p:extLst>
      <p:ext uri="{BB962C8B-B14F-4D97-AF65-F5344CB8AC3E}">
        <p14:creationId xmlns:p14="http://schemas.microsoft.com/office/powerpoint/2010/main" val="1563397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1E19-3F0E-4035-995D-7CE7882229A6}"/>
              </a:ext>
            </a:extLst>
          </p:cNvPr>
          <p:cNvSpPr>
            <a:spLocks noGrp="1"/>
          </p:cNvSpPr>
          <p:nvPr>
            <p:ph type="title"/>
          </p:nvPr>
        </p:nvSpPr>
        <p:spPr/>
        <p:txBody>
          <a:bodyPr/>
          <a:lstStyle/>
          <a:p>
            <a:r>
              <a:rPr lang="en-US" dirty="0"/>
              <a:t>CONCEPTS OF TOTAL REVENUE, AVERAGE REVENUE AND MARGINAL REVENUE</a:t>
            </a:r>
            <a:endParaRPr lang="en-IN" dirty="0"/>
          </a:p>
        </p:txBody>
      </p:sp>
      <p:sp>
        <p:nvSpPr>
          <p:cNvPr id="3" name="Content Placeholder 2">
            <a:extLst>
              <a:ext uri="{FF2B5EF4-FFF2-40B4-BE49-F238E27FC236}">
                <a16:creationId xmlns:a16="http://schemas.microsoft.com/office/drawing/2014/main" id="{1EA1E005-3298-4726-B449-1CBDE27DA485}"/>
              </a:ext>
            </a:extLst>
          </p:cNvPr>
          <p:cNvSpPr>
            <a:spLocks noGrp="1"/>
          </p:cNvSpPr>
          <p:nvPr>
            <p:ph idx="1"/>
          </p:nvPr>
        </p:nvSpPr>
        <p:spPr/>
        <p:txBody>
          <a:bodyPr/>
          <a:lstStyle/>
          <a:p>
            <a:r>
              <a:rPr lang="en-US" dirty="0"/>
              <a:t>Total Revenue (TR)- </a:t>
            </a:r>
          </a:p>
          <a:p>
            <a:r>
              <a:rPr lang="en-US" dirty="0"/>
              <a:t>Total revenue is the total sale proceeds of a firm by selling certain units of a commodity at a given price. </a:t>
            </a:r>
          </a:p>
          <a:p>
            <a:pPr marL="0" indent="0">
              <a:buNone/>
            </a:pPr>
            <a:r>
              <a:rPr lang="en-US" dirty="0"/>
              <a:t>For </a:t>
            </a:r>
            <a:r>
              <a:rPr lang="en-US" dirty="0" err="1"/>
              <a:t>eg</a:t>
            </a:r>
            <a:r>
              <a:rPr lang="en-US" dirty="0"/>
              <a:t> : If a firm sell 10 units of a commodity at ` 20 each, </a:t>
            </a:r>
          </a:p>
          <a:p>
            <a:pPr marL="0" indent="0">
              <a:buNone/>
            </a:pPr>
            <a:r>
              <a:rPr lang="en-US" dirty="0"/>
              <a:t>Them TR = 20 x 10 = ` 200.00 </a:t>
            </a:r>
          </a:p>
          <a:p>
            <a:r>
              <a:rPr lang="en-US" dirty="0"/>
              <a:t>Thus total revenue its price per unit multiplied by the number of units sold.</a:t>
            </a:r>
            <a:endParaRPr lang="en-IN" dirty="0"/>
          </a:p>
        </p:txBody>
      </p:sp>
    </p:spTree>
    <p:extLst>
      <p:ext uri="{BB962C8B-B14F-4D97-AF65-F5344CB8AC3E}">
        <p14:creationId xmlns:p14="http://schemas.microsoft.com/office/powerpoint/2010/main" val="1982376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FCDE-94F9-483A-9271-47D2E3F49446}"/>
              </a:ext>
            </a:extLst>
          </p:cNvPr>
          <p:cNvSpPr>
            <a:spLocks noGrp="1"/>
          </p:cNvSpPr>
          <p:nvPr>
            <p:ph type="title"/>
          </p:nvPr>
        </p:nvSpPr>
        <p:spPr/>
        <p:txBody>
          <a:bodyPr/>
          <a:lstStyle/>
          <a:p>
            <a:r>
              <a:rPr lang="en-IN" dirty="0"/>
              <a:t>Average Revenue (AR) -</a:t>
            </a:r>
          </a:p>
        </p:txBody>
      </p:sp>
      <p:sp>
        <p:nvSpPr>
          <p:cNvPr id="3" name="Content Placeholder 2">
            <a:extLst>
              <a:ext uri="{FF2B5EF4-FFF2-40B4-BE49-F238E27FC236}">
                <a16:creationId xmlns:a16="http://schemas.microsoft.com/office/drawing/2014/main" id="{0BFD574B-6D6A-41F1-B413-165016A50D6A}"/>
              </a:ext>
            </a:extLst>
          </p:cNvPr>
          <p:cNvSpPr>
            <a:spLocks noGrp="1"/>
          </p:cNvSpPr>
          <p:nvPr>
            <p:ph idx="1"/>
          </p:nvPr>
        </p:nvSpPr>
        <p:spPr/>
        <p:txBody>
          <a:bodyPr/>
          <a:lstStyle/>
          <a:p>
            <a:r>
              <a:rPr lang="en-US" dirty="0"/>
              <a:t>Average Revenue is the revenue earned per unit of output. Average Revenue is found out by dividing the total revenue by the number of units sold. </a:t>
            </a:r>
          </a:p>
          <a:p>
            <a:r>
              <a:rPr lang="en-US" dirty="0"/>
              <a:t>AR = TR/Q TR = P.Q Thus AR = P.Q/Q = P</a:t>
            </a:r>
            <a:endParaRPr lang="en-IN" dirty="0"/>
          </a:p>
        </p:txBody>
      </p:sp>
    </p:spTree>
    <p:extLst>
      <p:ext uri="{BB962C8B-B14F-4D97-AF65-F5344CB8AC3E}">
        <p14:creationId xmlns:p14="http://schemas.microsoft.com/office/powerpoint/2010/main" val="2693061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17200-9376-4B63-B904-8DF764DFD117}"/>
              </a:ext>
            </a:extLst>
          </p:cNvPr>
          <p:cNvSpPr>
            <a:spLocks noGrp="1"/>
          </p:cNvSpPr>
          <p:nvPr>
            <p:ph type="title"/>
          </p:nvPr>
        </p:nvSpPr>
        <p:spPr/>
        <p:txBody>
          <a:bodyPr/>
          <a:lstStyle/>
          <a:p>
            <a:r>
              <a:rPr lang="en-US" dirty="0"/>
              <a:t>Marginal Revenue –</a:t>
            </a:r>
            <a:br>
              <a:rPr lang="en-US" dirty="0"/>
            </a:br>
            <a:endParaRPr lang="en-IN" dirty="0"/>
          </a:p>
        </p:txBody>
      </p:sp>
      <p:sp>
        <p:nvSpPr>
          <p:cNvPr id="3" name="Content Placeholder 2">
            <a:extLst>
              <a:ext uri="{FF2B5EF4-FFF2-40B4-BE49-F238E27FC236}">
                <a16:creationId xmlns:a16="http://schemas.microsoft.com/office/drawing/2014/main" id="{8E6516A2-AC66-42ED-A0D5-3960DADF41F7}"/>
              </a:ext>
            </a:extLst>
          </p:cNvPr>
          <p:cNvSpPr>
            <a:spLocks noGrp="1"/>
          </p:cNvSpPr>
          <p:nvPr>
            <p:ph idx="1"/>
          </p:nvPr>
        </p:nvSpPr>
        <p:spPr/>
        <p:txBody>
          <a:bodyPr/>
          <a:lstStyle/>
          <a:p>
            <a:r>
              <a:rPr lang="en-US" dirty="0"/>
              <a:t>Marginal Revenue is the change in total revenue resulting from sale of an additional unit of the commodity. </a:t>
            </a:r>
          </a:p>
          <a:p>
            <a:r>
              <a:rPr lang="en-US" dirty="0" err="1"/>
              <a:t>e.g</a:t>
            </a:r>
            <a:r>
              <a:rPr lang="en-US" dirty="0"/>
              <a:t> If a seller </a:t>
            </a:r>
            <a:r>
              <a:rPr lang="en-US" dirty="0" err="1"/>
              <a:t>realises</a:t>
            </a:r>
            <a:r>
              <a:rPr lang="en-US" dirty="0"/>
              <a:t> ` 200.00 after selling 10 units and `225 by selling 11 units,</a:t>
            </a:r>
          </a:p>
          <a:p>
            <a:r>
              <a:rPr lang="en-US" dirty="0"/>
              <a:t> we say MR = (225.00 - 200.00) = ` 25.00 </a:t>
            </a:r>
          </a:p>
          <a:p>
            <a:r>
              <a:rPr lang="en-US" dirty="0"/>
              <a:t>Mathematically it can be expressed as MR = </a:t>
            </a:r>
            <a:r>
              <a:rPr lang="en-US" dirty="0" err="1"/>
              <a:t>dTR</a:t>
            </a:r>
            <a:r>
              <a:rPr lang="en-US" dirty="0"/>
              <a:t>/ </a:t>
            </a:r>
            <a:r>
              <a:rPr lang="en-US" dirty="0" err="1"/>
              <a:t>dQ</a:t>
            </a:r>
            <a:r>
              <a:rPr lang="en-US" dirty="0"/>
              <a:t> Where d is the rate of change</a:t>
            </a:r>
            <a:endParaRPr lang="en-IN" dirty="0"/>
          </a:p>
        </p:txBody>
      </p:sp>
    </p:spTree>
    <p:extLst>
      <p:ext uri="{BB962C8B-B14F-4D97-AF65-F5344CB8AC3E}">
        <p14:creationId xmlns:p14="http://schemas.microsoft.com/office/powerpoint/2010/main" val="848986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0D0E9-575E-4AC2-8FE3-171541B467E3}"/>
              </a:ext>
            </a:extLst>
          </p:cNvPr>
          <p:cNvSpPr>
            <a:spLocks noGrp="1"/>
          </p:cNvSpPr>
          <p:nvPr>
            <p:ph type="title"/>
          </p:nvPr>
        </p:nvSpPr>
        <p:spPr/>
        <p:txBody>
          <a:bodyPr/>
          <a:lstStyle/>
          <a:p>
            <a:r>
              <a:rPr lang="en-IN" dirty="0"/>
              <a:t>Price Discrimination under Monopoly</a:t>
            </a:r>
          </a:p>
        </p:txBody>
      </p:sp>
      <p:sp>
        <p:nvSpPr>
          <p:cNvPr id="3" name="Content Placeholder 2">
            <a:extLst>
              <a:ext uri="{FF2B5EF4-FFF2-40B4-BE49-F238E27FC236}">
                <a16:creationId xmlns:a16="http://schemas.microsoft.com/office/drawing/2014/main" id="{67982425-E0E3-4614-AD34-8F707C92FFFA}"/>
              </a:ext>
            </a:extLst>
          </p:cNvPr>
          <p:cNvSpPr>
            <a:spLocks noGrp="1"/>
          </p:cNvSpPr>
          <p:nvPr>
            <p:ph idx="1"/>
          </p:nvPr>
        </p:nvSpPr>
        <p:spPr/>
        <p:txBody>
          <a:bodyPr>
            <a:normAutofit lnSpcReduction="10000"/>
          </a:bodyPr>
          <a:lstStyle/>
          <a:p>
            <a:pPr marL="0" indent="0">
              <a:buNone/>
            </a:pPr>
            <a:r>
              <a:rPr lang="en-US" dirty="0"/>
              <a:t>Sometimes the monopolist charges different prices to different consumers for the same commodity. • A company producing electricity may charge one price for domestic consumers and another for industrial consumers. • Sometimes, in order to capture a foreign market, a monopolist keeps the export price lower than the price in the domestic market. (This is called ‘dumping’). • Sometimes exactly the opposite is done. A low price is charged for domestic consumers but the price is raised when the good is sold to a rich foreign nation. • All these are cases of price discrimination. • When a monopolist discriminated the price between consumers, the practice is called ‘price discrimination’</a:t>
            </a:r>
            <a:endParaRPr lang="en-IN" dirty="0"/>
          </a:p>
        </p:txBody>
      </p:sp>
    </p:spTree>
    <p:extLst>
      <p:ext uri="{BB962C8B-B14F-4D97-AF65-F5344CB8AC3E}">
        <p14:creationId xmlns:p14="http://schemas.microsoft.com/office/powerpoint/2010/main" val="878341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8AF3E-39CA-4042-B9A2-65E41D2AA0F1}"/>
              </a:ext>
            </a:extLst>
          </p:cNvPr>
          <p:cNvSpPr>
            <a:spLocks noGrp="1"/>
          </p:cNvSpPr>
          <p:nvPr>
            <p:ph type="title"/>
          </p:nvPr>
        </p:nvSpPr>
        <p:spPr/>
        <p:txBody>
          <a:bodyPr/>
          <a:lstStyle/>
          <a:p>
            <a:pPr algn="ctr"/>
            <a:r>
              <a:rPr lang="en-US" dirty="0"/>
              <a:t>Degrees of price discrimination</a:t>
            </a:r>
            <a:endParaRPr lang="en-IN" dirty="0"/>
          </a:p>
        </p:txBody>
      </p:sp>
      <p:pic>
        <p:nvPicPr>
          <p:cNvPr id="4" name="Content Placeholder 3">
            <a:extLst>
              <a:ext uri="{FF2B5EF4-FFF2-40B4-BE49-F238E27FC236}">
                <a16:creationId xmlns:a16="http://schemas.microsoft.com/office/drawing/2014/main" id="{5E994762-86C7-4337-A5FC-A5B2660362F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0" y="2172748"/>
            <a:ext cx="10514935" cy="4685251"/>
          </a:xfrm>
          <a:prstGeom prst="rect">
            <a:avLst/>
          </a:prstGeom>
        </p:spPr>
      </p:pic>
    </p:spTree>
    <p:extLst>
      <p:ext uri="{BB962C8B-B14F-4D97-AF65-F5344CB8AC3E}">
        <p14:creationId xmlns:p14="http://schemas.microsoft.com/office/powerpoint/2010/main" val="2893128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F3513-5990-44B9-BA82-6E2B7A42D3B9}"/>
              </a:ext>
            </a:extLst>
          </p:cNvPr>
          <p:cNvSpPr>
            <a:spLocks noGrp="1"/>
          </p:cNvSpPr>
          <p:nvPr>
            <p:ph type="title"/>
          </p:nvPr>
        </p:nvSpPr>
        <p:spPr/>
        <p:txBody>
          <a:bodyPr/>
          <a:lstStyle/>
          <a:p>
            <a:r>
              <a:rPr lang="en-IN" dirty="0"/>
              <a:t>Pricing Strategies</a:t>
            </a:r>
          </a:p>
        </p:txBody>
      </p:sp>
      <p:sp>
        <p:nvSpPr>
          <p:cNvPr id="3" name="Content Placeholder 2">
            <a:extLst>
              <a:ext uri="{FF2B5EF4-FFF2-40B4-BE49-F238E27FC236}">
                <a16:creationId xmlns:a16="http://schemas.microsoft.com/office/drawing/2014/main" id="{B5BCD37C-834C-4F91-8AE9-212ABBB18BEE}"/>
              </a:ext>
            </a:extLst>
          </p:cNvPr>
          <p:cNvSpPr>
            <a:spLocks noGrp="1"/>
          </p:cNvSpPr>
          <p:nvPr>
            <p:ph idx="1"/>
          </p:nvPr>
        </p:nvSpPr>
        <p:spPr>
          <a:xfrm>
            <a:off x="529319" y="2177483"/>
            <a:ext cx="9613861" cy="3599316"/>
          </a:xfrm>
        </p:spPr>
        <p:txBody>
          <a:bodyPr>
            <a:normAutofit fontScale="85000" lnSpcReduction="20000"/>
          </a:bodyPr>
          <a:lstStyle/>
          <a:p>
            <a:r>
              <a:rPr lang="en-US" dirty="0"/>
              <a:t>Cost-plus pricing Cost-plus pricing </a:t>
            </a:r>
            <a:r>
              <a:rPr lang="en-US" dirty="0" err="1"/>
              <a:t>isthe</a:t>
            </a:r>
            <a:r>
              <a:rPr lang="en-US" dirty="0"/>
              <a:t> simplest pricing method. The firm calculates the cost of producing the product and adds on a percentage (profit) to that price to give the selling price.</a:t>
            </a:r>
          </a:p>
          <a:p>
            <a:pPr marL="0" indent="0">
              <a:buNone/>
            </a:pPr>
            <a:r>
              <a:rPr lang="en-US" dirty="0"/>
              <a:t>• Limit pricing A limit price is the price set by a monopolist to discourage economic entry into a market, and is illegal in many countries.</a:t>
            </a:r>
          </a:p>
          <a:p>
            <a:pPr marL="0" indent="0">
              <a:buNone/>
            </a:pPr>
            <a:r>
              <a:rPr lang="en-US" dirty="0"/>
              <a:t>• Penetration pricing Setting the price low in order to attract customers and gain market share. The price will be raised later once this market share is gained. • Price discrimination Setting a different price for the same product in different segments to the market. For example, this can be for different classes, such as ages, or for different opening times. </a:t>
            </a:r>
          </a:p>
          <a:p>
            <a:pPr marL="0" indent="0">
              <a:buNone/>
            </a:pPr>
            <a:r>
              <a:rPr lang="en-US" dirty="0"/>
              <a:t>• Psychological pricing </a:t>
            </a:r>
            <a:r>
              <a:rPr lang="en-US" dirty="0" err="1"/>
              <a:t>Pricing</a:t>
            </a:r>
            <a:r>
              <a:rPr lang="en-US" dirty="0"/>
              <a:t> designed to have a positive psychological impact. For example, selling a product at ` 3.95 or ` 3.99, rather than ` 4.00. </a:t>
            </a:r>
          </a:p>
          <a:p>
            <a:pPr marL="0" indent="0">
              <a:buNone/>
            </a:pPr>
            <a:r>
              <a:rPr lang="en-US" dirty="0"/>
              <a:t>• Dynamic pricing A flexible pricing mechanism made possible by </a:t>
            </a:r>
            <a:r>
              <a:rPr lang="en-US" dirty="0" err="1"/>
              <a:t>advancesin</a:t>
            </a:r>
            <a:r>
              <a:rPr lang="en-US" dirty="0"/>
              <a:t> information technology, and employed mostly by Internet based companies.</a:t>
            </a:r>
          </a:p>
          <a:p>
            <a:pPr marL="0" indent="0">
              <a:buNone/>
            </a:pPr>
            <a:endParaRPr lang="en-US" dirty="0"/>
          </a:p>
          <a:p>
            <a:pPr marL="0" indent="0">
              <a:buNone/>
            </a:pPr>
            <a:endParaRPr lang="en-IN" dirty="0"/>
          </a:p>
        </p:txBody>
      </p:sp>
    </p:spTree>
    <p:extLst>
      <p:ext uri="{BB962C8B-B14F-4D97-AF65-F5344CB8AC3E}">
        <p14:creationId xmlns:p14="http://schemas.microsoft.com/office/powerpoint/2010/main" val="4070009649"/>
      </p:ext>
    </p:extLst>
  </p:cSld>
  <p:clrMapOvr>
    <a:masterClrMapping/>
  </p:clrMapOvr>
</p:sld>
</file>

<file path=ppt/theme/theme1.xml><?xml version="1.0" encoding="utf-8"?>
<a:theme xmlns:a="http://schemas.openxmlformats.org/drawingml/2006/main" name="Berlin">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51</TotalTime>
  <Words>2132</Words>
  <Application>Microsoft Office PowerPoint</Application>
  <PresentationFormat>Widescreen</PresentationFormat>
  <Paragraphs>102</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Berlin</vt:lpstr>
      <vt:lpstr>Study Note - 2</vt:lpstr>
      <vt:lpstr>Market</vt:lpstr>
      <vt:lpstr>Economists discuss four broad categories of market structures:</vt:lpstr>
      <vt:lpstr>1. Perfect Competition</vt:lpstr>
      <vt:lpstr>PowerPoint Presentation</vt:lpstr>
      <vt:lpstr>Market is said to be Perfectly Competitive if it satisfies the following features:-</vt:lpstr>
      <vt:lpstr>PowerPoint Presentation</vt:lpstr>
      <vt:lpstr>2 Imperfect Competition</vt:lpstr>
      <vt:lpstr>PowerPoint Presentation</vt:lpstr>
      <vt:lpstr>(1) Monopoly</vt:lpstr>
      <vt:lpstr>PowerPoint Presentation</vt:lpstr>
      <vt:lpstr>Features :</vt:lpstr>
      <vt:lpstr>PowerPoint Presentation</vt:lpstr>
      <vt:lpstr>(2) Monopolistic Competition</vt:lpstr>
      <vt:lpstr>PowerPoint Presentation</vt:lpstr>
      <vt:lpstr>Features :</vt:lpstr>
      <vt:lpstr>PowerPoint Presentation</vt:lpstr>
      <vt:lpstr>PowerPoint Presentation</vt:lpstr>
      <vt:lpstr>PowerPoint Presentation</vt:lpstr>
      <vt:lpstr>(3) Oligopoly</vt:lpstr>
      <vt:lpstr>PowerPoint Presentation</vt:lpstr>
      <vt:lpstr>PowerPoint Presentation</vt:lpstr>
      <vt:lpstr>PowerPoint Presentation</vt:lpstr>
      <vt:lpstr>CONCEPTS OF TOTAL REVENUE, AVERAGE REVENUE AND MARGINAL REVENUE</vt:lpstr>
      <vt:lpstr>Average Revenue (AR) -</vt:lpstr>
      <vt:lpstr>Marginal Revenue – </vt:lpstr>
      <vt:lpstr>Price Discrimination under Monopoly</vt:lpstr>
      <vt:lpstr>Degrees of price discrimination</vt:lpstr>
      <vt:lpstr>Pricing Strategies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Note - 2</dc:title>
  <dc:creator>user</dc:creator>
  <cp:lastModifiedBy>918975188974</cp:lastModifiedBy>
  <cp:revision>8</cp:revision>
  <dcterms:created xsi:type="dcterms:W3CDTF">2021-07-06T17:40:01Z</dcterms:created>
  <dcterms:modified xsi:type="dcterms:W3CDTF">2022-02-01T15:45:05Z</dcterms:modified>
</cp:coreProperties>
</file>